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5143500" cx="9144000"/>
  <p:notesSz cx="6858000" cy="9144000"/>
  <p:embeddedFontLst>
    <p:embeddedFont>
      <p:font typeface="Inria Sans"/>
      <p:regular r:id="rId63"/>
      <p:bold r:id="rId64"/>
      <p:italic r:id="rId65"/>
      <p:boldItalic r:id="rId66"/>
    </p:embeddedFont>
    <p:embeddedFont>
      <p:font typeface="Saira SemiCondensed Medium"/>
      <p:regular r:id="rId67"/>
      <p:bold r:id="rId68"/>
    </p:embeddedFont>
    <p:embeddedFont>
      <p:font typeface="Titillium Web"/>
      <p:regular r:id="rId69"/>
      <p:bold r:id="rId70"/>
      <p:italic r:id="rId71"/>
      <p:boldItalic r:id="rId72"/>
    </p:embeddedFont>
    <p:embeddedFont>
      <p:font typeface="Saira Semi Condensed"/>
      <p:regular r:id="rId73"/>
      <p:bold r:id="rId74"/>
    </p:embeddedFont>
    <p:embeddedFont>
      <p:font typeface="Inria Sans Light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SairaSemiCondensed-regular.fntdata"/><Relationship Id="rId72" Type="http://schemas.openxmlformats.org/officeDocument/2006/relationships/font" Target="fonts/TitilliumWeb-boldItalic.fntdata"/><Relationship Id="rId31" Type="http://schemas.openxmlformats.org/officeDocument/2006/relationships/slide" Target="slides/slide27.xml"/><Relationship Id="rId75" Type="http://schemas.openxmlformats.org/officeDocument/2006/relationships/font" Target="fonts/InriaSansLight-regular.fntdata"/><Relationship Id="rId30" Type="http://schemas.openxmlformats.org/officeDocument/2006/relationships/slide" Target="slides/slide26.xml"/><Relationship Id="rId74" Type="http://schemas.openxmlformats.org/officeDocument/2006/relationships/font" Target="fonts/SairaSemiCondensed-bold.fntdata"/><Relationship Id="rId33" Type="http://schemas.openxmlformats.org/officeDocument/2006/relationships/slide" Target="slides/slide29.xml"/><Relationship Id="rId77" Type="http://schemas.openxmlformats.org/officeDocument/2006/relationships/font" Target="fonts/InriaSansLight-italic.fntdata"/><Relationship Id="rId32" Type="http://schemas.openxmlformats.org/officeDocument/2006/relationships/slide" Target="slides/slide28.xml"/><Relationship Id="rId76" Type="http://schemas.openxmlformats.org/officeDocument/2006/relationships/font" Target="fonts/InriaSansLight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InriaSansLight-boldItalic.fntdata"/><Relationship Id="rId71" Type="http://schemas.openxmlformats.org/officeDocument/2006/relationships/font" Target="fonts/TitilliumWeb-italic.fntdata"/><Relationship Id="rId70" Type="http://schemas.openxmlformats.org/officeDocument/2006/relationships/font" Target="fonts/TitilliumWeb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InriaSans-bold.fntdata"/><Relationship Id="rId63" Type="http://schemas.openxmlformats.org/officeDocument/2006/relationships/font" Target="fonts/InriaSans-regular.fntdata"/><Relationship Id="rId22" Type="http://schemas.openxmlformats.org/officeDocument/2006/relationships/slide" Target="slides/slide18.xml"/><Relationship Id="rId66" Type="http://schemas.openxmlformats.org/officeDocument/2006/relationships/font" Target="fonts/InriaSans-boldItalic.fntdata"/><Relationship Id="rId21" Type="http://schemas.openxmlformats.org/officeDocument/2006/relationships/slide" Target="slides/slide17.xml"/><Relationship Id="rId65" Type="http://schemas.openxmlformats.org/officeDocument/2006/relationships/font" Target="fonts/InriaSans-italic.fntdata"/><Relationship Id="rId24" Type="http://schemas.openxmlformats.org/officeDocument/2006/relationships/slide" Target="slides/slide20.xml"/><Relationship Id="rId68" Type="http://schemas.openxmlformats.org/officeDocument/2006/relationships/font" Target="fonts/SairaSemiCondensedMedium-bold.fntdata"/><Relationship Id="rId23" Type="http://schemas.openxmlformats.org/officeDocument/2006/relationships/slide" Target="slides/slide19.xml"/><Relationship Id="rId67" Type="http://schemas.openxmlformats.org/officeDocument/2006/relationships/font" Target="fonts/SairaSemiCondensedMedium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TitilliumWeb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323c5eed3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323c5eed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323c5eed3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323c5eed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323c5eed3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323c5eed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323c5eed3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323c5eed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323c5eed3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323c5eed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323c5eed3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323c5eed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323c5eed3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323c5eed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323c5eed3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323c5eed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323c5eed3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323c5eed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323c5eed3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323c5eed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323c5eed3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323c5eed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323c5eed3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323c5eed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323c5eed3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323c5eed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323c5eed3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323c5eed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323c5eed3_0_2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323c5eed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323c5eed3_0_2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323c5eed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323c5eed3_0_2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323c5eed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323c5eed3_0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323c5eed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23c5eed3_0_2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23c5eed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323c5eed3_0_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323c5eed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323c5eed3_0_2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323c5eed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b323c5eed3_0_2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b323c5eed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323c5eed3_0_3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323c5eed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323c5eed3_0_3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323c5eed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323c5eed3_0_3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323c5eed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323c5eed3_0_3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323c5eed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323c5eed3_0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323c5eed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323c5eed3_0_3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323c5eed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323c5eed3_0_3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b323c5eed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323c5eed3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323c5ee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323c5eed3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323c5eed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323c5eed3_0_3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323c5eed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323c5eed3_0_3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b323c5eed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b323c5eed3_0_4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b323c5eed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323c5eed3_0_4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323c5eed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b323c5eed3_0_4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b323c5eed3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323c5eed3_0_4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b323c5eed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323c5eed3_0_4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323c5eed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323c5eed3_0_4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323c5eed3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b323c5eed3_0_4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b323c5eed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323c5eed3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323c5ee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323c5eed3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323c5eed3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323c5eed3_0_3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323c5eed3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323c5eed3_0_5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323c5eed3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323c5eed3_0_5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323c5eed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323c5eed3_0_5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323c5eed3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b323c5eed3_0_5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b323c5eed3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b323c5eed3_0_5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b323c5eed3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865c1d4c8a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865c1d4c8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b323c5eed3_0_5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b323c5eed3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323c5eed3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323c5eed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Slower to detect (postponing of execution).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secured.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323c5eed3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323c5eed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rect b="b" l="l" r="r" t="t"/>
              <a:pathLst>
                <a:path extrusionOk="0" h="17087" w="12799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rect b="b" l="l" r="r" t="t"/>
              <a:pathLst>
                <a:path extrusionOk="0" h="5802" w="752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rect b="b" l="l" r="r" t="t"/>
              <a:pathLst>
                <a:path extrusionOk="0" h="48482" w="32375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rect b="b" l="l" r="r" t="t"/>
              <a:pathLst>
                <a:path extrusionOk="0" h="3902" w="5188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rect b="b" l="l" r="r" t="t"/>
              <a:pathLst>
                <a:path extrusionOk="0" h="3902" w="5223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rect b="b" l="l" r="r" t="t"/>
              <a:pathLst>
                <a:path extrusionOk="0" h="5780" w="9875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rect b="b" l="l" r="r" t="t"/>
              <a:pathLst>
                <a:path extrusionOk="0" h="5825" w="17007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rect b="b" l="l" r="r" t="t"/>
              <a:pathLst>
                <a:path extrusionOk="0" h="12354" w="8055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rect b="b" l="l" r="r" t="t"/>
              <a:pathLst>
                <a:path extrusionOk="0" h="5916" w="3289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rect b="b" l="l" r="r" t="t"/>
              <a:pathLst>
                <a:path extrusionOk="0" h="49142" w="63579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mplete grid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rect b="b" l="l" r="r" t="t"/>
            <a:pathLst>
              <a:path extrusionOk="0" h="49142" w="87364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rect b="b" l="l" r="r" t="t"/>
              <a:pathLst>
                <a:path extrusionOk="0" h="9169" w="21455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rect b="b" l="l" r="r" t="t"/>
              <a:pathLst>
                <a:path extrusionOk="0" h="25413" w="30862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rect b="b" l="l" r="r" t="t"/>
              <a:pathLst>
                <a:path extrusionOk="0" h="13264" w="12321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rect b="b" l="l" r="r" t="t"/>
              <a:pathLst>
                <a:path extrusionOk="0" h="13207" w="17064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rect b="b" l="l" r="r" t="t"/>
              <a:pathLst>
                <a:path extrusionOk="0" h="9089" w="8589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rect b="b" l="l" r="r" t="t"/>
              <a:pathLst>
                <a:path extrusionOk="0" h="29509" w="21433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rect b="b" l="l" r="r" t="t"/>
              <a:pathLst>
                <a:path extrusionOk="0" h="5848" w="5188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rect b="b" l="l" r="r" t="t"/>
            <a:pathLst>
              <a:path extrusionOk="0" h="683" w="785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rect b="b" l="l" r="r" t="t"/>
            <a:pathLst>
              <a:path extrusionOk="0" h="888" w="1116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rect b="b" l="l" r="r" t="t"/>
            <a:pathLst>
              <a:path extrusionOk="0" h="9112" w="9522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rect b="b" l="l" r="r" t="t"/>
            <a:pathLst>
              <a:path extrusionOk="0" h="160" w="12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rect b="b" l="l" r="r" t="t"/>
            <a:pathLst>
              <a:path extrusionOk="0" h="9989" w="6132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rect b="b" l="l" r="r" t="t"/>
            <a:pathLst>
              <a:path extrusionOk="0" h="49142" w="47891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rect b="b" l="l" r="r" t="t"/>
            <a:pathLst>
              <a:path extrusionOk="0" h="5814" w="520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rect b="b" l="l" r="r" t="t"/>
            <a:pathLst>
              <a:path extrusionOk="0" h="31943" w="27189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 txBox="1"/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indent="-431800" lvl="1" marL="9144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indent="-431800" lvl="2" marL="13716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indent="-431800" lvl="3" marL="18288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rtl="0" algn="ctr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" name="Google Shape;103;p6"/>
          <p:cNvSpPr txBox="1"/>
          <p:nvPr>
            <p:ph idx="1" type="body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4" name="Google Shape;104;p6"/>
          <p:cNvSpPr txBox="1"/>
          <p:nvPr>
            <p:ph idx="2" type="body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11" name="Google Shape;111;p7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" name="Google Shape;125;p7"/>
          <p:cNvSpPr txBox="1"/>
          <p:nvPr>
            <p:ph idx="2" type="body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6" name="Google Shape;126;p7"/>
          <p:cNvSpPr txBox="1"/>
          <p:nvPr>
            <p:ph idx="3" type="body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7" name="Google Shape;127;p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9" name="Google Shape;129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9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"/>
          <p:cNvSpPr txBox="1"/>
          <p:nvPr>
            <p:ph idx="1" type="body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68" name="Google Shape;168;p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70" name="Google Shape;170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199" name="Google Shape;199;p1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2"/>
          <p:cNvSpPr txBox="1"/>
          <p:nvPr>
            <p:ph type="ctrTitle"/>
          </p:nvPr>
        </p:nvSpPr>
        <p:spPr>
          <a:xfrm>
            <a:off x="1830325" y="2163275"/>
            <a:ext cx="6986100" cy="8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Malware analysis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Itay Hacohen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</a:t>
            </a:r>
            <a:r>
              <a:rPr b="1" lang="en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PE files - Sections</a:t>
            </a:r>
            <a:endParaRPr b="1" u="sng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72" name="Google Shape;272;p21"/>
          <p:cNvSpPr txBox="1"/>
          <p:nvPr>
            <p:ph idx="1" type="body"/>
          </p:nvPr>
        </p:nvSpPr>
        <p:spPr>
          <a:xfrm>
            <a:off x="1207850" y="1393400"/>
            <a:ext cx="6728400" cy="35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b="1" lang="en" u="sng">
                <a:latin typeface="Inria Sans"/>
                <a:ea typeface="Inria Sans"/>
                <a:cs typeface="Inria Sans"/>
                <a:sym typeface="Inria Sans"/>
              </a:rPr>
              <a:t>text</a:t>
            </a: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/>
              <a:t>- the section where the code instructions are stored.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b="1" lang="en" u="sng">
                <a:latin typeface="Inria Sans"/>
                <a:ea typeface="Inria Sans"/>
                <a:cs typeface="Inria Sans"/>
                <a:sym typeface="Inria Sans"/>
              </a:rPr>
              <a:t>data </a:t>
            </a:r>
            <a:r>
              <a:rPr lang="en"/>
              <a:t>- variables with read-write permissions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b="1" lang="en" u="sng">
                <a:latin typeface="Inria Sans"/>
                <a:ea typeface="Inria Sans"/>
                <a:cs typeface="Inria Sans"/>
                <a:sym typeface="Inria Sans"/>
              </a:rPr>
              <a:t>rdata </a:t>
            </a:r>
            <a:r>
              <a:rPr lang="en"/>
              <a:t>- read only variables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b="1" lang="en" u="sng">
                <a:latin typeface="Inria Sans"/>
                <a:ea typeface="Inria Sans"/>
                <a:cs typeface="Inria Sans"/>
                <a:sym typeface="Inria Sans"/>
              </a:rPr>
              <a:t>idata</a:t>
            </a: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/>
              <a:t>- contains the import address table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b="1" lang="en" u="sng">
                <a:latin typeface="Inria Sans"/>
                <a:ea typeface="Inria Sans"/>
                <a:cs typeface="Inria Sans"/>
                <a:sym typeface="Inria Sans"/>
              </a:rPr>
              <a:t>e</a:t>
            </a:r>
            <a:r>
              <a:rPr b="1" lang="en" u="sng">
                <a:latin typeface="Inria Sans"/>
                <a:ea typeface="Inria Sans"/>
                <a:cs typeface="Inria Sans"/>
                <a:sym typeface="Inria Sans"/>
              </a:rPr>
              <a:t>data</a:t>
            </a:r>
            <a:r>
              <a:rPr lang="en"/>
              <a:t> - contains the export address table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1207850" y="855500"/>
            <a:ext cx="75336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</a:t>
            </a:r>
            <a:r>
              <a:rPr b="1" lang="en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PE files - Import Address table</a:t>
            </a:r>
            <a:r>
              <a:rPr lang="en"/>
              <a:t>  </a:t>
            </a:r>
            <a:endParaRPr/>
          </a:p>
        </p:txBody>
      </p:sp>
      <p:sp>
        <p:nvSpPr>
          <p:cNvPr id="279" name="Google Shape;279;p2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98550"/>
            <a:ext cx="5908200" cy="33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static analysis - Hashing intro </a:t>
            </a:r>
            <a:endParaRPr/>
          </a:p>
        </p:txBody>
      </p:sp>
      <p:sp>
        <p:nvSpPr>
          <p:cNvPr id="286" name="Google Shape;286;p2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48" y="1404623"/>
            <a:ext cx="6474976" cy="3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static analysis - Hashing intro </a:t>
            </a:r>
            <a:endParaRPr/>
          </a:p>
        </p:txBody>
      </p:sp>
      <p:sp>
        <p:nvSpPr>
          <p:cNvPr id="293" name="Google Shape;293;p2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468425"/>
            <a:ext cx="6272475" cy="31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207850" y="855500"/>
            <a:ext cx="74322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static analysis - naive technique </a:t>
            </a:r>
            <a:endParaRPr/>
          </a:p>
        </p:txBody>
      </p:sp>
      <p:sp>
        <p:nvSpPr>
          <p:cNvPr id="300" name="Google Shape;300;p2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400175"/>
            <a:ext cx="6865950" cy="33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static analysis - 3 Techniques</a:t>
            </a:r>
            <a:endParaRPr/>
          </a:p>
        </p:txBody>
      </p:sp>
      <p:sp>
        <p:nvSpPr>
          <p:cNvPr id="307" name="Google Shape;307;p26"/>
          <p:cNvSpPr txBox="1"/>
          <p:nvPr>
            <p:ph idx="1" type="body"/>
          </p:nvPr>
        </p:nvSpPr>
        <p:spPr>
          <a:xfrm>
            <a:off x="1207850" y="1506350"/>
            <a:ext cx="5988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Disassemblers and Analyzing the outcome using Classical MLA.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Analyzing the Raw Data and using deep learning algorithms.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DIMD (Deep Image Malware Detect) and using deep learning algorithms.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ctrTitle"/>
          </p:nvPr>
        </p:nvSpPr>
        <p:spPr>
          <a:xfrm>
            <a:off x="1823925" y="1582088"/>
            <a:ext cx="6634200" cy="200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Using Disassemblers and Analyzing the outcome using Classical MLA.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25" y="480200"/>
            <a:ext cx="7901250" cy="40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compilers</a:t>
            </a:r>
            <a:endParaRPr/>
          </a:p>
        </p:txBody>
      </p:sp>
      <p:sp>
        <p:nvSpPr>
          <p:cNvPr id="326" name="Google Shape;326;p2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53150"/>
            <a:ext cx="5036050" cy="34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assemblers</a:t>
            </a:r>
            <a:endParaRPr/>
          </a:p>
        </p:txBody>
      </p:sp>
      <p:sp>
        <p:nvSpPr>
          <p:cNvPr id="333" name="Google Shape;333;p3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13425"/>
            <a:ext cx="4903575" cy="367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analysis - motivation  </a:t>
            </a:r>
            <a:endParaRPr/>
          </a:p>
        </p:txBody>
      </p:sp>
      <p:sp>
        <p:nvSpPr>
          <p:cNvPr id="212" name="Google Shape;212;p13"/>
          <p:cNvSpPr txBox="1"/>
          <p:nvPr>
            <p:ph idx="1" type="body"/>
          </p:nvPr>
        </p:nvSpPr>
        <p:spPr>
          <a:xfrm>
            <a:off x="1207850" y="1506350"/>
            <a:ext cx="5898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analyzing a file we would like to achieve 2 main goals: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Is the file malicious?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/>
              <a:t>(detection and classification)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How it operates and </a:t>
            </a: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what it does</a:t>
            </a:r>
            <a:endParaRPr b="1">
              <a:solidFill>
                <a:schemeClr val="accent4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idx="4294967295" type="title"/>
          </p:nvPr>
        </p:nvSpPr>
        <p:spPr>
          <a:xfrm>
            <a:off x="1576500" y="1312699"/>
            <a:ext cx="6728400" cy="151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Can the work of the assembler be reverted? </a:t>
            </a:r>
            <a:endParaRPr sz="5000"/>
          </a:p>
        </p:txBody>
      </p:sp>
      <p:sp>
        <p:nvSpPr>
          <p:cNvPr id="340" name="Google Shape;340;p3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1"/>
          <p:cNvSpPr txBox="1"/>
          <p:nvPr>
            <p:ph idx="4294967295" type="title"/>
          </p:nvPr>
        </p:nvSpPr>
        <p:spPr>
          <a:xfrm>
            <a:off x="1627975" y="2826792"/>
            <a:ext cx="6728400" cy="81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Hint: disassemblers 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4294967295" type="title"/>
          </p:nvPr>
        </p:nvSpPr>
        <p:spPr>
          <a:xfrm>
            <a:off x="1576500" y="1312699"/>
            <a:ext cx="6728400" cy="151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What are disassemblers and how they work?</a:t>
            </a:r>
            <a:endParaRPr sz="5000"/>
          </a:p>
        </p:txBody>
      </p:sp>
      <p:sp>
        <p:nvSpPr>
          <p:cNvPr id="347" name="Google Shape;347;p3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sweep</a:t>
            </a:r>
            <a:endParaRPr b="1" u="sng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53" name="Google Shape;353;p33"/>
          <p:cNvSpPr txBox="1"/>
          <p:nvPr>
            <p:ph idx="1" type="body"/>
          </p:nvPr>
        </p:nvSpPr>
        <p:spPr>
          <a:xfrm>
            <a:off x="1207850" y="1393400"/>
            <a:ext cx="5889300" cy="17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Assumes that the binary executable code consists of several sections of continuous streams of binary code,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Decodes this consecutively.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400" y="3103400"/>
            <a:ext cx="3345175" cy="18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 Graph</a:t>
            </a:r>
            <a:endParaRPr/>
          </a:p>
        </p:txBody>
      </p:sp>
      <p:sp>
        <p:nvSpPr>
          <p:cNvPr id="361" name="Google Shape;361;p3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411725"/>
            <a:ext cx="6260124" cy="33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Histogram of binary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Classify architecture</a:t>
            </a:r>
            <a:endParaRPr/>
          </a:p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1207850" y="1603600"/>
            <a:ext cx="5889300" cy="17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Byte value histograms 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Opcodes histograms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Other histograms (we will see)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Histograms and ML</a:t>
            </a:r>
            <a:endParaRPr/>
          </a:p>
        </p:txBody>
      </p:sp>
      <p:sp>
        <p:nvSpPr>
          <p:cNvPr id="375" name="Google Shape;375;p36"/>
          <p:cNvSpPr txBox="1"/>
          <p:nvPr>
            <p:ph idx="1" type="body"/>
          </p:nvPr>
        </p:nvSpPr>
        <p:spPr>
          <a:xfrm>
            <a:off x="1207850" y="1603600"/>
            <a:ext cx="5889300" cy="10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Assembly instruction - what is it?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SzPts val="1800"/>
              <a:buChar char="⬥"/>
            </a:pPr>
            <a:r>
              <a:rPr lang="en"/>
              <a:t>Operands VS Opcodes</a:t>
            </a:r>
            <a:endParaRPr/>
          </a:p>
        </p:txBody>
      </p:sp>
      <p:sp>
        <p:nvSpPr>
          <p:cNvPr id="376" name="Google Shape;376;p3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50" y="2534650"/>
            <a:ext cx="4584524" cy="23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- Malware classification</a:t>
            </a:r>
            <a:endParaRPr/>
          </a:p>
        </p:txBody>
      </p:sp>
      <p:sp>
        <p:nvSpPr>
          <p:cNvPr id="383" name="Google Shape;383;p37"/>
          <p:cNvSpPr txBox="1"/>
          <p:nvPr>
            <p:ph idx="1" type="body"/>
          </p:nvPr>
        </p:nvSpPr>
        <p:spPr>
          <a:xfrm>
            <a:off x="1207850" y="1603600"/>
            <a:ext cx="5889300" cy="21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 more practical: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Feature extraction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Learning Classification Model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SzPts val="1800"/>
              <a:buChar char="⬥"/>
            </a:pPr>
            <a:r>
              <a:rPr lang="en"/>
              <a:t>Classification of Unseen Binaries </a:t>
            </a:r>
            <a:endParaRPr/>
          </a:p>
        </p:txBody>
      </p:sp>
      <p:sp>
        <p:nvSpPr>
          <p:cNvPr id="384" name="Google Shape;384;p3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390" name="Google Shape;390;p38"/>
          <p:cNvSpPr txBox="1"/>
          <p:nvPr>
            <p:ph idx="1" type="body"/>
          </p:nvPr>
        </p:nvSpPr>
        <p:spPr>
          <a:xfrm>
            <a:off x="1207850" y="1451200"/>
            <a:ext cx="5889300" cy="5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A</a:t>
            </a:r>
            <a:r>
              <a:rPr lang="en"/>
              <a:t> - </a:t>
            </a:r>
            <a:r>
              <a:rPr lang="en"/>
              <a:t>Assembly Instruction Frequency </a:t>
            </a:r>
            <a:endParaRPr/>
          </a:p>
        </p:txBody>
      </p:sp>
      <p:sp>
        <p:nvSpPr>
          <p:cNvPr id="391" name="Google Shape;391;p3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999000"/>
            <a:ext cx="5258626" cy="283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398" name="Google Shape;398;p39"/>
          <p:cNvSpPr txBox="1"/>
          <p:nvPr>
            <p:ph idx="1" type="body"/>
          </p:nvPr>
        </p:nvSpPr>
        <p:spPr>
          <a:xfrm>
            <a:off x="1207850" y="1451200"/>
            <a:ext cx="3428700" cy="29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B </a:t>
            </a:r>
            <a:r>
              <a:rPr lang="en"/>
              <a:t>- </a:t>
            </a:r>
            <a:r>
              <a:rPr lang="en"/>
              <a:t>Instruction Opcode N-Grams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latin typeface="Inria Sans"/>
                <a:ea typeface="Inria Sans"/>
                <a:cs typeface="Inria Sans"/>
                <a:sym typeface="Inria Sans"/>
              </a:rPr>
              <a:t>Cons:</a:t>
            </a:r>
            <a:endParaRPr b="1" u="sng"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number of unique N- grams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9" name="Google Shape;399;p3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550" y="1154450"/>
            <a:ext cx="4017650" cy="33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406" name="Google Shape;406;p40"/>
          <p:cNvSpPr txBox="1"/>
          <p:nvPr>
            <p:ph idx="1" type="body"/>
          </p:nvPr>
        </p:nvSpPr>
        <p:spPr>
          <a:xfrm>
            <a:off x="1207850" y="1451200"/>
            <a:ext cx="5889300" cy="5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solution: HASHING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407" name="Google Shape;407;p4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50" y="1848075"/>
            <a:ext cx="6696075" cy="30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414" name="Google Shape;414;p41"/>
          <p:cNvSpPr txBox="1"/>
          <p:nvPr>
            <p:ph idx="1" type="body"/>
          </p:nvPr>
        </p:nvSpPr>
        <p:spPr>
          <a:xfrm>
            <a:off x="1207850" y="1352275"/>
            <a:ext cx="7175100" cy="28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C</a:t>
            </a: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/>
              <a:t>- Instruction Opcode N-Grams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F</a:t>
            </a:r>
            <a:r>
              <a:rPr lang="en"/>
              <a:t>ind logical “Delimiters”.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Construct N gram that starts with each such “delimiter”.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Only save shae hashes to reduce dimensionality.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Taking the structure of the code into account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5" name="Google Shape;415;p4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421" name="Google Shape;421;p4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523850"/>
            <a:ext cx="6550149" cy="32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- problem</a:t>
            </a:r>
            <a:endParaRPr/>
          </a:p>
        </p:txBody>
      </p:sp>
      <p:sp>
        <p:nvSpPr>
          <p:cNvPr id="428" name="Google Shape;428;p4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43"/>
          <p:cNvSpPr txBox="1"/>
          <p:nvPr>
            <p:ph idx="1" type="body"/>
          </p:nvPr>
        </p:nvSpPr>
        <p:spPr>
          <a:xfrm>
            <a:off x="1207850" y="1331600"/>
            <a:ext cx="6420900" cy="9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problem - Packers 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SzPts val="1800"/>
              <a:buChar char="⬥"/>
            </a:pPr>
            <a:r>
              <a:rPr lang="en"/>
              <a:t>Disassemblers will not help us - so what will?</a:t>
            </a:r>
            <a:endParaRPr/>
          </a:p>
        </p:txBody>
      </p:sp>
      <p:pic>
        <p:nvPicPr>
          <p:cNvPr id="430" name="Google Shape;4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2209150"/>
            <a:ext cx="3124437" cy="27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422" y="2209150"/>
            <a:ext cx="2789477" cy="27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437" name="Google Shape;437;p44"/>
          <p:cNvSpPr txBox="1"/>
          <p:nvPr>
            <p:ph idx="1" type="body"/>
          </p:nvPr>
        </p:nvSpPr>
        <p:spPr>
          <a:xfrm>
            <a:off x="1207850" y="1352275"/>
            <a:ext cx="7783500" cy="16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D </a:t>
            </a:r>
            <a:r>
              <a:rPr lang="en"/>
              <a:t>- </a:t>
            </a:r>
            <a:r>
              <a:rPr lang="en"/>
              <a:t>Import Address Table(DLL) Feature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Each malware/binary is represented by a vector of ones and zeros depending  by the DLLs and function they import</a:t>
            </a:r>
            <a:endParaRPr/>
          </a:p>
        </p:txBody>
      </p:sp>
      <p:sp>
        <p:nvSpPr>
          <p:cNvPr id="438" name="Google Shape;438;p4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2659850"/>
            <a:ext cx="43053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</p:txBody>
      </p:sp>
      <p:sp>
        <p:nvSpPr>
          <p:cNvPr id="445" name="Google Shape;445;p45"/>
          <p:cNvSpPr txBox="1"/>
          <p:nvPr>
            <p:ph idx="1" type="body"/>
          </p:nvPr>
        </p:nvSpPr>
        <p:spPr>
          <a:xfrm>
            <a:off x="1207850" y="1276075"/>
            <a:ext cx="7533600" cy="37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Dataset:</a:t>
            </a:r>
            <a:endParaRPr b="1" u="sng">
              <a:solidFill>
                <a:schemeClr val="accent4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10,867 labelled malware samples, which belong to 9 malware families.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Hashing: </a:t>
            </a:r>
            <a:endParaRPr b="1" u="sng">
              <a:solidFill>
                <a:schemeClr val="accent4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Hash bit length when using feature hashing with n-gram features *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Trade-Off between: collisions, training time, N, and over fitting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*please see “Malware Classification Using Static Analysis Based Features” article under “experiments and results” for hash size optimization process.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</p:txBody>
      </p:sp>
      <p:sp>
        <p:nvSpPr>
          <p:cNvPr id="452" name="Google Shape;452;p4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46"/>
          <p:cNvPicPr preferRelativeResize="0"/>
          <p:nvPr/>
        </p:nvPicPr>
        <p:blipFill rotWithShape="1">
          <a:blip r:embed="rId3">
            <a:alphaModFix/>
          </a:blip>
          <a:srcRect b="1562" l="0" r="0" t="3767"/>
          <a:stretch/>
        </p:blipFill>
        <p:spPr>
          <a:xfrm>
            <a:off x="1207850" y="1347700"/>
            <a:ext cx="6571899" cy="35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</p:txBody>
      </p:sp>
      <p:sp>
        <p:nvSpPr>
          <p:cNvPr id="459" name="Google Shape;459;p4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466850"/>
            <a:ext cx="66484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</p:txBody>
      </p:sp>
      <p:sp>
        <p:nvSpPr>
          <p:cNvPr id="466" name="Google Shape;466;p48"/>
          <p:cNvSpPr txBox="1"/>
          <p:nvPr>
            <p:ph idx="1" type="body"/>
          </p:nvPr>
        </p:nvSpPr>
        <p:spPr>
          <a:xfrm>
            <a:off x="1840450" y="1447575"/>
            <a:ext cx="3675900" cy="6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300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Can we go home?</a:t>
            </a:r>
            <a:endParaRPr sz="3300"/>
          </a:p>
        </p:txBody>
      </p:sp>
      <p:sp>
        <p:nvSpPr>
          <p:cNvPr id="467" name="Google Shape;467;p4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8" name="Google Shape;468;p48"/>
          <p:cNvGrpSpPr/>
          <p:nvPr/>
        </p:nvGrpSpPr>
        <p:grpSpPr>
          <a:xfrm>
            <a:off x="1228766" y="1534122"/>
            <a:ext cx="436217" cy="405303"/>
            <a:chOff x="2623275" y="2333250"/>
            <a:chExt cx="381175" cy="381175"/>
          </a:xfrm>
        </p:grpSpPr>
        <p:sp>
          <p:nvSpPr>
            <p:cNvPr id="469" name="Google Shape;469;p48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</p:txBody>
      </p:sp>
      <p:sp>
        <p:nvSpPr>
          <p:cNvPr id="478" name="Google Shape;478;p49"/>
          <p:cNvSpPr txBox="1"/>
          <p:nvPr>
            <p:ph idx="1" type="body"/>
          </p:nvPr>
        </p:nvSpPr>
        <p:spPr>
          <a:xfrm>
            <a:off x="1207850" y="1428475"/>
            <a:ext cx="7533600" cy="54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time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00" y="1963050"/>
            <a:ext cx="61722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</a:t>
            </a:r>
            <a:endParaRPr/>
          </a:p>
        </p:txBody>
      </p:sp>
      <p:sp>
        <p:nvSpPr>
          <p:cNvPr id="486" name="Google Shape;486;p50"/>
          <p:cNvSpPr txBox="1"/>
          <p:nvPr>
            <p:ph idx="1" type="body"/>
          </p:nvPr>
        </p:nvSpPr>
        <p:spPr>
          <a:xfrm>
            <a:off x="1207850" y="1603600"/>
            <a:ext cx="6396000" cy="27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Packers 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Limited to known malware families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Long time due to disassemblers (all except the Import table technique)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Can we get any better than this?</a:t>
            </a:r>
            <a:endParaRPr b="1">
              <a:solidFill>
                <a:schemeClr val="accent4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487" name="Google Shape;487;p5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Static</a:t>
            </a:r>
            <a:r>
              <a:rPr b="1" lang="en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"/>
              <a:t>malware analysis - Techniques  </a:t>
            </a:r>
            <a:endParaRPr/>
          </a:p>
        </p:txBody>
      </p:sp>
      <p:sp>
        <p:nvSpPr>
          <p:cNvPr id="224" name="Google Shape;224;p15"/>
          <p:cNvSpPr txBox="1"/>
          <p:nvPr>
            <p:ph idx="1" type="body"/>
          </p:nvPr>
        </p:nvSpPr>
        <p:spPr>
          <a:xfrm>
            <a:off x="1207850" y="1430150"/>
            <a:ext cx="6396000" cy="31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techniques involve analysis of code without running the malware.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In static analysis there is no risk to the host machine.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Static analysis is FASTER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Hence - great for EP detection and for first analysis.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/>
          <p:nvPr>
            <p:ph type="ctrTitle"/>
          </p:nvPr>
        </p:nvSpPr>
        <p:spPr>
          <a:xfrm>
            <a:off x="1823925" y="2523569"/>
            <a:ext cx="6634200" cy="6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Static Analysis using Deep Learning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93" name="Google Shape;493;p51"/>
          <p:cNvSpPr txBox="1"/>
          <p:nvPr>
            <p:ph idx="1" type="subTitle"/>
          </p:nvPr>
        </p:nvSpPr>
        <p:spPr>
          <a:xfrm>
            <a:off x="1823925" y="3112297"/>
            <a:ext cx="6634200" cy="119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Using deep learning we can extract features to better classify PE (or binary) to benign and malicious.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4" name="Google Shape;494;p51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Deep Learning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Intro</a:t>
            </a:r>
            <a:endParaRPr/>
          </a:p>
        </p:txBody>
      </p:sp>
      <p:sp>
        <p:nvSpPr>
          <p:cNvPr id="500" name="Google Shape;500;p5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684650"/>
            <a:ext cx="5713700" cy="29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Deep Learning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</a:t>
            </a:r>
            <a:endParaRPr/>
          </a:p>
        </p:txBody>
      </p:sp>
      <p:sp>
        <p:nvSpPr>
          <p:cNvPr id="507" name="Google Shape;507;p5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705575"/>
            <a:ext cx="4723324" cy="32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Deep Learning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Intro</a:t>
            </a:r>
            <a:endParaRPr/>
          </a:p>
        </p:txBody>
      </p:sp>
      <p:sp>
        <p:nvSpPr>
          <p:cNvPr id="514" name="Google Shape;514;p5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Google Shape;5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600" y="1643675"/>
            <a:ext cx="6734899" cy="315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Deep Learning</a:t>
            </a:r>
            <a:endParaRPr/>
          </a:p>
        </p:txBody>
      </p:sp>
      <p:sp>
        <p:nvSpPr>
          <p:cNvPr id="521" name="Google Shape;521;p5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2" name="Google Shape;5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498100"/>
            <a:ext cx="4628049" cy="32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Deep Learning</a:t>
            </a:r>
            <a:endParaRPr/>
          </a:p>
        </p:txBody>
      </p:sp>
      <p:sp>
        <p:nvSpPr>
          <p:cNvPr id="528" name="Google Shape;528;p5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595275"/>
            <a:ext cx="6076475" cy="31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Deep Learning</a:t>
            </a:r>
            <a:endParaRPr/>
          </a:p>
        </p:txBody>
      </p:sp>
      <p:sp>
        <p:nvSpPr>
          <p:cNvPr id="535" name="Google Shape;535;p57"/>
          <p:cNvSpPr txBox="1"/>
          <p:nvPr>
            <p:ph idx="1" type="body"/>
          </p:nvPr>
        </p:nvSpPr>
        <p:spPr>
          <a:xfrm>
            <a:off x="1207850" y="1603600"/>
            <a:ext cx="6915300" cy="27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The Research: </a:t>
            </a:r>
            <a:r>
              <a:rPr lang="en"/>
              <a:t>compare multiple machine learning algorithms in order to classify malwares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Ember dataset:</a:t>
            </a:r>
            <a:r>
              <a:rPr lang="en"/>
              <a:t> contains 70,140 benign and 69,860 malicious files.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randomly divided into 60% training and 40% testing.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</a:t>
            </a:r>
            <a:endParaRPr/>
          </a:p>
        </p:txBody>
      </p:sp>
      <p:sp>
        <p:nvSpPr>
          <p:cNvPr id="542" name="Google Shape;542;p58"/>
          <p:cNvSpPr txBox="1"/>
          <p:nvPr>
            <p:ph idx="1" type="body"/>
          </p:nvPr>
        </p:nvSpPr>
        <p:spPr>
          <a:xfrm>
            <a:off x="1207850" y="1304850"/>
            <a:ext cx="7632600" cy="40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The Experiment:</a:t>
            </a:r>
            <a:r>
              <a:rPr lang="en" sz="2200"/>
              <a:t> We run a short pre-processing on the file to extract PE features (can we guess which features?).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Then we used multiple MLA (machine learning algorithms) on that data:</a:t>
            </a:r>
            <a:endParaRPr sz="22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⬥"/>
            </a:pPr>
            <a:r>
              <a:rPr lang="en" sz="2200"/>
              <a:t>Classical MLA : such as DNN, KNN, random forest etc</a:t>
            </a:r>
            <a:endParaRPr sz="22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⬥"/>
            </a:pPr>
            <a:r>
              <a:rPr lang="en" sz="2200"/>
              <a:t>Advanced architecture for malware classification: MalConv neural network architecture and 3 other variants of the architecture.</a:t>
            </a:r>
            <a:endParaRPr sz="2200"/>
          </a:p>
          <a:p>
            <a:pPr indent="-330200" lvl="0" marL="457200" rtl="0" algn="l">
              <a:spcBef>
                <a:spcPts val="600"/>
              </a:spcBef>
              <a:spcAft>
                <a:spcPts val="600"/>
              </a:spcAft>
              <a:buSzPts val="1600"/>
              <a:buChar char="⬥"/>
            </a:pPr>
            <a:r>
              <a:rPr lang="en" sz="2200"/>
              <a:t>Hybrid method of both classical MLA and MalConv neural network.</a:t>
            </a:r>
            <a:endParaRPr b="1" sz="2200">
              <a:solidFill>
                <a:schemeClr val="accent4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543" name="Google Shape;543;p5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49" name="Google Shape;549;p5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395475"/>
            <a:ext cx="7360527" cy="319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56" name="Google Shape;556;p6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7" name="Google Shape;5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2" y="1527726"/>
            <a:ext cx="3426069" cy="103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416" y="1527725"/>
            <a:ext cx="3750732" cy="103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850" y="3238012"/>
            <a:ext cx="3426070" cy="90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9444" y="3238012"/>
            <a:ext cx="3750731" cy="90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Static</a:t>
            </a:r>
            <a:r>
              <a:rPr b="1" lang="en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"/>
              <a:t>malware analysis - Uses </a:t>
            </a:r>
            <a:endParaRPr/>
          </a:p>
        </p:txBody>
      </p:sp>
      <p:sp>
        <p:nvSpPr>
          <p:cNvPr id="231" name="Google Shape;231;p16"/>
          <p:cNvSpPr txBox="1"/>
          <p:nvPr>
            <p:ph idx="1" type="body"/>
          </p:nvPr>
        </p:nvSpPr>
        <p:spPr>
          <a:xfrm>
            <a:off x="1207850" y="1393400"/>
            <a:ext cx="5889300" cy="23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of static analysis: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Find strings in code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Reverse engineer a piece of code (such as encryption function)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SzPts val="1800"/>
              <a:buChar char="⬥"/>
            </a:pPr>
            <a:r>
              <a:rPr lang="en"/>
              <a:t>We will see other cool stuff :)</a:t>
            </a:r>
            <a:endParaRPr/>
          </a:p>
        </p:txBody>
      </p:sp>
      <p:sp>
        <p:nvSpPr>
          <p:cNvPr id="232" name="Google Shape;232;p1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Deep Learning</a:t>
            </a:r>
            <a:endParaRPr/>
          </a:p>
        </p:txBody>
      </p:sp>
      <p:sp>
        <p:nvSpPr>
          <p:cNvPr id="566" name="Google Shape;566;p6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61"/>
          <p:cNvSpPr txBox="1"/>
          <p:nvPr>
            <p:ph idx="1" type="body"/>
          </p:nvPr>
        </p:nvSpPr>
        <p:spPr>
          <a:xfrm>
            <a:off x="1207850" y="1381050"/>
            <a:ext cx="7632600" cy="40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Inria Sans"/>
                <a:ea typeface="Inria Sans"/>
                <a:cs typeface="Inria Sans"/>
                <a:sym typeface="Inria Sans"/>
              </a:rPr>
              <a:t>Packers </a:t>
            </a:r>
            <a:r>
              <a:rPr lang="en" sz="2200"/>
              <a:t>- can we fight back?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ctrTitle"/>
          </p:nvPr>
        </p:nvSpPr>
        <p:spPr>
          <a:xfrm>
            <a:off x="1823925" y="1219219"/>
            <a:ext cx="6634200" cy="267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Malware family categorization using deep learning  based on image detectio</a:t>
            </a:r>
            <a:r>
              <a:rPr lang="en">
                <a:solidFill>
                  <a:schemeClr val="accent4"/>
                </a:solidFill>
              </a:rPr>
              <a:t>n.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73" name="Google Shape;573;p62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/>
          <p:nvPr>
            <p:ph type="title"/>
          </p:nvPr>
        </p:nvSpPr>
        <p:spPr>
          <a:xfrm>
            <a:off x="1207850" y="566475"/>
            <a:ext cx="7783500" cy="10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family categorization using deep learning  based on image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3"/>
          <p:cNvSpPr txBox="1"/>
          <p:nvPr>
            <p:ph idx="1" type="body"/>
          </p:nvPr>
        </p:nvSpPr>
        <p:spPr>
          <a:xfrm>
            <a:off x="1207850" y="1658749"/>
            <a:ext cx="6728400" cy="21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Deep learning technologies for image processing is far more advanced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We convert the raw PE file in grayscale image. 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SzPts val="1800"/>
              <a:buChar char="⬥"/>
            </a:pPr>
            <a:r>
              <a:rPr lang="en"/>
              <a:t>P</a:t>
            </a:r>
            <a:r>
              <a:rPr lang="en"/>
              <a:t>acked malware variants from the unpacked malware can contain visual similarity.</a:t>
            </a:r>
            <a:endParaRPr/>
          </a:p>
        </p:txBody>
      </p:sp>
      <p:sp>
        <p:nvSpPr>
          <p:cNvPr id="580" name="Google Shape;580;p6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4"/>
          <p:cNvSpPr txBox="1"/>
          <p:nvPr>
            <p:ph type="title"/>
          </p:nvPr>
        </p:nvSpPr>
        <p:spPr>
          <a:xfrm>
            <a:off x="1207850" y="566475"/>
            <a:ext cx="7783500" cy="10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Image detection techniques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587675"/>
            <a:ext cx="6935275" cy="314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5"/>
          <p:cNvSpPr txBox="1"/>
          <p:nvPr>
            <p:ph type="title"/>
          </p:nvPr>
        </p:nvSpPr>
        <p:spPr>
          <a:xfrm>
            <a:off x="1207850" y="566475"/>
            <a:ext cx="7783500" cy="10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Image detection techniques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47" y="1449000"/>
            <a:ext cx="5118375" cy="354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6"/>
          <p:cNvSpPr txBox="1"/>
          <p:nvPr>
            <p:ph type="title"/>
          </p:nvPr>
        </p:nvSpPr>
        <p:spPr>
          <a:xfrm>
            <a:off x="1207850" y="566475"/>
            <a:ext cx="7783500" cy="10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Image processing techniques - results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1587675"/>
            <a:ext cx="3351550" cy="33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7"/>
          <p:cNvSpPr txBox="1"/>
          <p:nvPr>
            <p:ph type="title"/>
          </p:nvPr>
        </p:nvSpPr>
        <p:spPr>
          <a:xfrm>
            <a:off x="1207850" y="566475"/>
            <a:ext cx="7783500" cy="10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using Image processing techniques - results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7"/>
          <p:cNvSpPr txBox="1"/>
          <p:nvPr>
            <p:ph idx="1" type="body"/>
          </p:nvPr>
        </p:nvSpPr>
        <p:spPr>
          <a:xfrm>
            <a:off x="1207850" y="1658750"/>
            <a:ext cx="6728400" cy="30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DIMD is an effective method for malware categorization in comparison to the existing methods.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Fast.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Avoid disassemblers and decompilers.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SzPts val="1800"/>
              <a:buChar char="⬥"/>
            </a:pPr>
            <a:r>
              <a:rPr lang="en"/>
              <a:t>I</a:t>
            </a:r>
            <a:r>
              <a:rPr lang="en"/>
              <a:t>mmune to Packers.</a:t>
            </a:r>
            <a:endParaRPr/>
          </a:p>
        </p:txBody>
      </p:sp>
      <p:sp>
        <p:nvSpPr>
          <p:cNvPr id="608" name="Google Shape;608;p6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8"/>
          <p:cNvSpPr txBox="1"/>
          <p:nvPr>
            <p:ph idx="4294967295" type="ctrTitle"/>
          </p:nvPr>
        </p:nvSpPr>
        <p:spPr>
          <a:xfrm>
            <a:off x="1360175" y="1964400"/>
            <a:ext cx="3271200" cy="97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</a:t>
            </a:r>
            <a:r>
              <a:rPr lang="en" sz="6800"/>
              <a:t>!</a:t>
            </a:r>
            <a:endParaRPr sz="6800"/>
          </a:p>
        </p:txBody>
      </p:sp>
      <p:sp>
        <p:nvSpPr>
          <p:cNvPr id="614" name="Google Shape;614;p68"/>
          <p:cNvSpPr txBox="1"/>
          <p:nvPr>
            <p:ph idx="4294967295" type="subTitle"/>
          </p:nvPr>
        </p:nvSpPr>
        <p:spPr>
          <a:xfrm>
            <a:off x="1436375" y="2974749"/>
            <a:ext cx="3271200" cy="9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ANY QUESTIONS?</a:t>
            </a:r>
            <a:endParaRPr/>
          </a:p>
        </p:txBody>
      </p:sp>
      <p:sp>
        <p:nvSpPr>
          <p:cNvPr id="615" name="Google Shape;615;p6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6" name="Google Shape;616;p68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617" name="Google Shape;617;p68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68"/>
          <p:cNvSpPr/>
          <p:nvPr/>
        </p:nvSpPr>
        <p:spPr>
          <a:xfrm>
            <a:off x="5613352" y="1904111"/>
            <a:ext cx="1471339" cy="1335281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9"/>
          <p:cNvSpPr txBox="1"/>
          <p:nvPr>
            <p:ph type="title"/>
          </p:nvPr>
        </p:nvSpPr>
        <p:spPr>
          <a:xfrm>
            <a:off x="1207850" y="795075"/>
            <a:ext cx="7783500" cy="5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9"/>
          <p:cNvSpPr txBox="1"/>
          <p:nvPr>
            <p:ph idx="1" type="body"/>
          </p:nvPr>
        </p:nvSpPr>
        <p:spPr>
          <a:xfrm>
            <a:off x="1131600" y="1405275"/>
            <a:ext cx="7545900" cy="325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⬥"/>
            </a:pPr>
            <a:r>
              <a:rPr lang="en" sz="1700"/>
              <a:t>K. Liu, H. B. K. Tan and X. Chen, "Binary Code Analysis," in Computer, vol. 46, no. 8, pp. 60-68, August 2013, doi: 10.1109/MC.2013.268</a:t>
            </a:r>
            <a:r>
              <a:rPr lang="en" sz="1700"/>
              <a:t>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⬥"/>
            </a:pPr>
            <a:r>
              <a:rPr lang="en" sz="1700"/>
              <a:t>M. Hassen, M. M. Carvalho and P. K. Chan, "Malware classification using static analysis based features," 2017 IEEE Symposium Series on Computational Intelligence (SSCI), Honolulu, HI, 2017, pp. 1-7, doi: 10.1109/SSCI.2017.8285426</a:t>
            </a:r>
            <a:r>
              <a:rPr lang="en" sz="1700"/>
              <a:t>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⬥"/>
            </a:pPr>
            <a:r>
              <a:rPr lang="en" sz="1700"/>
              <a:t>R. Vinayakumar, Mamoun Alazab, K. P. Soman, Prabaharan Poornachandran, Sitalakshmi Venkatraman: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700"/>
              <a:t>Robust Intelligent Malware Detection Using Deep Learning. IEEE Access 7: 46717-46738 (2019)</a:t>
            </a:r>
            <a:endParaRPr sz="1700"/>
          </a:p>
        </p:txBody>
      </p:sp>
      <p:sp>
        <p:nvSpPr>
          <p:cNvPr id="626" name="Google Shape;626;p6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Dynamic</a:t>
            </a:r>
            <a:r>
              <a:rPr b="1" lang="en"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"/>
              <a:t>malware analysis </a:t>
            </a:r>
            <a:endParaRPr/>
          </a:p>
        </p:txBody>
      </p:sp>
      <p:sp>
        <p:nvSpPr>
          <p:cNvPr id="238" name="Google Shape;238;p17"/>
          <p:cNvSpPr txBox="1"/>
          <p:nvPr>
            <p:ph idx="1" type="body"/>
          </p:nvPr>
        </p:nvSpPr>
        <p:spPr>
          <a:xfrm>
            <a:off x="1207850" y="1393400"/>
            <a:ext cx="7088400" cy="35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ynamic techniques analyse the behaviour of a malware.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Dynamic (behavioral) analysis attempts to answer: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How does the malware get installed?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</a:t>
            </a:r>
            <a:r>
              <a:rPr lang="en"/>
              <a:t>hat happens in the execution?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How does it run?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SzPts val="1800"/>
              <a:buChar char="⬥"/>
            </a:pPr>
            <a:r>
              <a:rPr lang="en"/>
              <a:t>Does it connect to the internet?</a:t>
            </a:r>
            <a:endParaRPr/>
          </a:p>
        </p:txBody>
      </p:sp>
      <p:sp>
        <p:nvSpPr>
          <p:cNvPr id="239" name="Google Shape;239;p1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/>
          <p:nvPr>
            <p:ph idx="1" type="body"/>
          </p:nvPr>
        </p:nvSpPr>
        <p:spPr>
          <a:xfrm>
            <a:off x="877850" y="1388450"/>
            <a:ext cx="7294800" cy="304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Heads up!</a:t>
            </a:r>
            <a:endParaRPr b="1"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will only discuss static analysis in this lecture.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All the articles that I will be presenting have discussed both static and dynamic analysis techniques and results.</a:t>
            </a:r>
            <a:endParaRPr/>
          </a:p>
        </p:txBody>
      </p:sp>
      <p:sp>
        <p:nvSpPr>
          <p:cNvPr id="245" name="Google Shape;245;p1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18"/>
          <p:cNvSpPr/>
          <p:nvPr/>
        </p:nvSpPr>
        <p:spPr>
          <a:xfrm>
            <a:off x="4145400" y="472250"/>
            <a:ext cx="853200" cy="743100"/>
          </a:xfrm>
          <a:prstGeom prst="pentagon">
            <a:avLst>
              <a:gd fmla="val 105146" name="hf"/>
              <a:gd fmla="val 110557" name="vf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rgbClr val="1866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18"/>
          <p:cNvGrpSpPr/>
          <p:nvPr/>
        </p:nvGrpSpPr>
        <p:grpSpPr>
          <a:xfrm>
            <a:off x="4380335" y="676643"/>
            <a:ext cx="384018" cy="405305"/>
            <a:chOff x="6618700" y="1635475"/>
            <a:chExt cx="456675" cy="432325"/>
          </a:xfrm>
        </p:grpSpPr>
        <p:sp>
          <p:nvSpPr>
            <p:cNvPr id="248" name="Google Shape;248;p18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idx="4294967295" type="title"/>
          </p:nvPr>
        </p:nvSpPr>
        <p:spPr>
          <a:xfrm>
            <a:off x="1677700" y="1709800"/>
            <a:ext cx="2649900" cy="96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</a:t>
            </a:r>
            <a:r>
              <a:rPr b="1" lang="en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PE files</a:t>
            </a:r>
            <a:endParaRPr b="1" u="sng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58" name="Google Shape;258;p1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950" y="178651"/>
            <a:ext cx="3201227" cy="476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idx="4294967295" type="title"/>
          </p:nvPr>
        </p:nvSpPr>
        <p:spPr>
          <a:xfrm>
            <a:off x="1677700" y="1709800"/>
            <a:ext cx="3020700" cy="12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PE files - </a:t>
            </a:r>
            <a:endParaRPr b="1" u="sng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Saira Semi Condensed"/>
                <a:ea typeface="Saira Semi Condensed"/>
                <a:cs typeface="Saira Semi Condensed"/>
                <a:sym typeface="Saira Semi Condensed"/>
              </a:rPr>
              <a:t>Optional Header </a:t>
            </a:r>
            <a:endParaRPr b="1" u="sng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65" name="Google Shape;265;p2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400" y="370925"/>
            <a:ext cx="4024801" cy="42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